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96" r:id="rId2"/>
    <p:sldId id="294" r:id="rId3"/>
    <p:sldId id="299" r:id="rId4"/>
    <p:sldId id="281" r:id="rId5"/>
    <p:sldId id="301" r:id="rId6"/>
    <p:sldId id="284" r:id="rId7"/>
    <p:sldId id="298" r:id="rId8"/>
    <p:sldId id="286" r:id="rId9"/>
    <p:sldId id="288" r:id="rId10"/>
    <p:sldId id="300" r:id="rId11"/>
    <p:sldId id="289" r:id="rId12"/>
    <p:sldId id="285" r:id="rId13"/>
    <p:sldId id="291" r:id="rId14"/>
    <p:sldId id="283" r:id="rId15"/>
    <p:sldId id="287" r:id="rId16"/>
    <p:sldId id="290" r:id="rId17"/>
    <p:sldId id="292" r:id="rId18"/>
    <p:sldId id="293" r:id="rId19"/>
    <p:sldId id="262" r:id="rId20"/>
    <p:sldId id="295" r:id="rId21"/>
    <p:sldId id="297" r:id="rId22"/>
    <p:sldId id="26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4995"/>
    <a:srgbClr val="AB6D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547"/>
    <p:restoredTop sz="93466"/>
  </p:normalViewPr>
  <p:slideViewPr>
    <p:cSldViewPr snapToGrid="0" snapToObjects="1">
      <p:cViewPr varScale="1">
        <p:scale>
          <a:sx n="148" d="100"/>
          <a:sy n="148" d="100"/>
        </p:scale>
        <p:origin x="16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AA44C4-FE2C-DA48-9C6E-5DB3BBEDF517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B9DD799-8B31-2A48-9579-062AC5F23964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800" dirty="0" smtClean="0"/>
            <a:t>UserProfile</a:t>
          </a:r>
          <a:endParaRPr lang="en-US" sz="1800" dirty="0"/>
        </a:p>
      </dgm:t>
    </dgm:pt>
    <dgm:pt modelId="{7D778C8C-7D06-8249-A3FD-D08F526BE86D}" type="parTrans" cxnId="{B6014116-5DBD-CF4E-B679-F18D389F669D}">
      <dgm:prSet/>
      <dgm:spPr/>
      <dgm:t>
        <a:bodyPr/>
        <a:lstStyle/>
        <a:p>
          <a:endParaRPr lang="en-US" sz="1400"/>
        </a:p>
      </dgm:t>
    </dgm:pt>
    <dgm:pt modelId="{BF70039D-9E55-CE48-875A-975B931B54E2}" type="sibTrans" cxnId="{B6014116-5DBD-CF4E-B679-F18D389F669D}">
      <dgm:prSet/>
      <dgm:spPr/>
      <dgm:t>
        <a:bodyPr/>
        <a:lstStyle/>
        <a:p>
          <a:endParaRPr lang="en-US" sz="1400"/>
        </a:p>
      </dgm:t>
    </dgm:pt>
    <dgm:pt modelId="{1F9FDED5-25B7-AE4F-B33C-ED4570B3ECDC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800" dirty="0" smtClean="0"/>
            <a:t>Edit Profile</a:t>
          </a:r>
          <a:endParaRPr lang="en-US" sz="1800" dirty="0"/>
        </a:p>
      </dgm:t>
    </dgm:pt>
    <dgm:pt modelId="{6D4EAFBF-8DA4-A244-9466-B4E50C70F384}" type="parTrans" cxnId="{F68907E2-A44F-B648-93DD-A2A9E3A66DD0}">
      <dgm:prSet/>
      <dgm:spPr/>
      <dgm:t>
        <a:bodyPr/>
        <a:lstStyle/>
        <a:p>
          <a:endParaRPr lang="en-US" sz="1400"/>
        </a:p>
      </dgm:t>
    </dgm:pt>
    <dgm:pt modelId="{72F0FB8A-B314-6B4E-AB0A-BB3E51CE2BF7}" type="sibTrans" cxnId="{F68907E2-A44F-B648-93DD-A2A9E3A66DD0}">
      <dgm:prSet/>
      <dgm:spPr/>
      <dgm:t>
        <a:bodyPr/>
        <a:lstStyle/>
        <a:p>
          <a:endParaRPr lang="en-US" sz="1400"/>
        </a:p>
      </dgm:t>
    </dgm:pt>
    <dgm:pt modelId="{E9AA00C1-0E1D-A141-8EE6-0B28D8F8F1C8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800" dirty="0" smtClean="0"/>
            <a:t>About</a:t>
          </a:r>
          <a:endParaRPr lang="en-US" sz="1800" dirty="0"/>
        </a:p>
      </dgm:t>
    </dgm:pt>
    <dgm:pt modelId="{9EE82F0B-C598-5947-84BB-47315DC786A3}" type="parTrans" cxnId="{EDC42BA0-C36F-C24D-B93B-91CEAAA8EEE3}">
      <dgm:prSet/>
      <dgm:spPr/>
      <dgm:t>
        <a:bodyPr/>
        <a:lstStyle/>
        <a:p>
          <a:endParaRPr lang="en-US" sz="1400"/>
        </a:p>
      </dgm:t>
    </dgm:pt>
    <dgm:pt modelId="{854B2A0D-41F9-EF4F-B908-18895F61D263}" type="sibTrans" cxnId="{EDC42BA0-C36F-C24D-B93B-91CEAAA8EEE3}">
      <dgm:prSet/>
      <dgm:spPr/>
      <dgm:t>
        <a:bodyPr/>
        <a:lstStyle/>
        <a:p>
          <a:endParaRPr lang="en-US" sz="1400"/>
        </a:p>
      </dgm:t>
    </dgm:pt>
    <dgm:pt modelId="{A4BE6E32-895B-1846-9DD6-305AFAF28A9D}" type="pres">
      <dgm:prSet presAssocID="{CEAA44C4-FE2C-DA48-9C6E-5DB3BBEDF51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858F762-8562-6743-B346-6A03C2AF73C4}" type="pres">
      <dgm:prSet presAssocID="{9B9DD799-8B31-2A48-9579-062AC5F23964}" presName="hierRoot1" presStyleCnt="0">
        <dgm:presLayoutVars>
          <dgm:hierBranch val="init"/>
        </dgm:presLayoutVars>
      </dgm:prSet>
      <dgm:spPr/>
    </dgm:pt>
    <dgm:pt modelId="{CBBD16FB-1C9E-F94D-BF03-0A62D38FB440}" type="pres">
      <dgm:prSet presAssocID="{9B9DD799-8B31-2A48-9579-062AC5F23964}" presName="rootComposite1" presStyleCnt="0"/>
      <dgm:spPr/>
    </dgm:pt>
    <dgm:pt modelId="{108A2A9C-065C-484E-8258-635C192AF5A1}" type="pres">
      <dgm:prSet presAssocID="{9B9DD799-8B31-2A48-9579-062AC5F23964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B02B68D-EEFC-F549-869A-B4DA2AC0C80E}" type="pres">
      <dgm:prSet presAssocID="{9B9DD799-8B31-2A48-9579-062AC5F23964}" presName="rootConnector1" presStyleLbl="node1" presStyleIdx="0" presStyleCnt="0"/>
      <dgm:spPr/>
      <dgm:t>
        <a:bodyPr/>
        <a:lstStyle/>
        <a:p>
          <a:endParaRPr lang="en-US"/>
        </a:p>
      </dgm:t>
    </dgm:pt>
    <dgm:pt modelId="{075CDE4E-5E57-8548-B1B1-EC8E754AAE50}" type="pres">
      <dgm:prSet presAssocID="{9B9DD799-8B31-2A48-9579-062AC5F23964}" presName="hierChild2" presStyleCnt="0"/>
      <dgm:spPr/>
    </dgm:pt>
    <dgm:pt modelId="{C04D42AD-749F-B748-BC21-43B6E070DA9F}" type="pres">
      <dgm:prSet presAssocID="{6D4EAFBF-8DA4-A244-9466-B4E50C70F384}" presName="Name37" presStyleLbl="parChTrans1D2" presStyleIdx="0" presStyleCnt="2"/>
      <dgm:spPr/>
      <dgm:t>
        <a:bodyPr/>
        <a:lstStyle/>
        <a:p>
          <a:endParaRPr lang="en-US"/>
        </a:p>
      </dgm:t>
    </dgm:pt>
    <dgm:pt modelId="{7876C838-E37D-9249-BB3A-806CDBA1EE8C}" type="pres">
      <dgm:prSet presAssocID="{1F9FDED5-25B7-AE4F-B33C-ED4570B3ECDC}" presName="hierRoot2" presStyleCnt="0">
        <dgm:presLayoutVars>
          <dgm:hierBranch val="init"/>
        </dgm:presLayoutVars>
      </dgm:prSet>
      <dgm:spPr/>
    </dgm:pt>
    <dgm:pt modelId="{BFB4C93E-B221-4D47-B0EC-354FDD188F87}" type="pres">
      <dgm:prSet presAssocID="{1F9FDED5-25B7-AE4F-B33C-ED4570B3ECDC}" presName="rootComposite" presStyleCnt="0"/>
      <dgm:spPr/>
    </dgm:pt>
    <dgm:pt modelId="{FA86BABC-6D14-CD46-8550-518FF574F1D0}" type="pres">
      <dgm:prSet presAssocID="{1F9FDED5-25B7-AE4F-B33C-ED4570B3ECDC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E4151E1-4807-4449-8BF8-97424FBAA9AB}" type="pres">
      <dgm:prSet presAssocID="{1F9FDED5-25B7-AE4F-B33C-ED4570B3ECDC}" presName="rootConnector" presStyleLbl="node2" presStyleIdx="0" presStyleCnt="2"/>
      <dgm:spPr/>
      <dgm:t>
        <a:bodyPr/>
        <a:lstStyle/>
        <a:p>
          <a:endParaRPr lang="en-US"/>
        </a:p>
      </dgm:t>
    </dgm:pt>
    <dgm:pt modelId="{5FE915BB-74D2-724B-B9DB-A09BE7AAA250}" type="pres">
      <dgm:prSet presAssocID="{1F9FDED5-25B7-AE4F-B33C-ED4570B3ECDC}" presName="hierChild4" presStyleCnt="0"/>
      <dgm:spPr/>
    </dgm:pt>
    <dgm:pt modelId="{774BB6E9-C97D-0342-8CDF-7FEDDFFDB588}" type="pres">
      <dgm:prSet presAssocID="{1F9FDED5-25B7-AE4F-B33C-ED4570B3ECDC}" presName="hierChild5" presStyleCnt="0"/>
      <dgm:spPr/>
    </dgm:pt>
    <dgm:pt modelId="{5D39E516-C3AB-0E44-AEE7-0976263BCA5E}" type="pres">
      <dgm:prSet presAssocID="{9EE82F0B-C598-5947-84BB-47315DC786A3}" presName="Name37" presStyleLbl="parChTrans1D2" presStyleIdx="1" presStyleCnt="2"/>
      <dgm:spPr/>
      <dgm:t>
        <a:bodyPr/>
        <a:lstStyle/>
        <a:p>
          <a:endParaRPr lang="en-US"/>
        </a:p>
      </dgm:t>
    </dgm:pt>
    <dgm:pt modelId="{F7255E66-EB58-5B41-8DCE-1DCFE83244BE}" type="pres">
      <dgm:prSet presAssocID="{E9AA00C1-0E1D-A141-8EE6-0B28D8F8F1C8}" presName="hierRoot2" presStyleCnt="0">
        <dgm:presLayoutVars>
          <dgm:hierBranch val="init"/>
        </dgm:presLayoutVars>
      </dgm:prSet>
      <dgm:spPr/>
    </dgm:pt>
    <dgm:pt modelId="{918D8836-FBBF-7445-A287-21B5B35D778B}" type="pres">
      <dgm:prSet presAssocID="{E9AA00C1-0E1D-A141-8EE6-0B28D8F8F1C8}" presName="rootComposite" presStyleCnt="0"/>
      <dgm:spPr/>
    </dgm:pt>
    <dgm:pt modelId="{46752CBE-1E89-AB49-ABFB-6727F6F13EBE}" type="pres">
      <dgm:prSet presAssocID="{E9AA00C1-0E1D-A141-8EE6-0B28D8F8F1C8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5C8BDDB-9D31-E049-BE4E-54A1DF452D7E}" type="pres">
      <dgm:prSet presAssocID="{E9AA00C1-0E1D-A141-8EE6-0B28D8F8F1C8}" presName="rootConnector" presStyleLbl="node2" presStyleIdx="1" presStyleCnt="2"/>
      <dgm:spPr/>
      <dgm:t>
        <a:bodyPr/>
        <a:lstStyle/>
        <a:p>
          <a:endParaRPr lang="en-US"/>
        </a:p>
      </dgm:t>
    </dgm:pt>
    <dgm:pt modelId="{202E77B3-C282-8540-8F7D-7AC1EB2407FF}" type="pres">
      <dgm:prSet presAssocID="{E9AA00C1-0E1D-A141-8EE6-0B28D8F8F1C8}" presName="hierChild4" presStyleCnt="0"/>
      <dgm:spPr/>
    </dgm:pt>
    <dgm:pt modelId="{9C46C631-8A0B-1848-9487-3D1F723F0DC0}" type="pres">
      <dgm:prSet presAssocID="{E9AA00C1-0E1D-A141-8EE6-0B28D8F8F1C8}" presName="hierChild5" presStyleCnt="0"/>
      <dgm:spPr/>
    </dgm:pt>
    <dgm:pt modelId="{B438A108-3812-A246-93EB-0D1C1DDAD76C}" type="pres">
      <dgm:prSet presAssocID="{9B9DD799-8B31-2A48-9579-062AC5F23964}" presName="hierChild3" presStyleCnt="0"/>
      <dgm:spPr/>
    </dgm:pt>
  </dgm:ptLst>
  <dgm:cxnLst>
    <dgm:cxn modelId="{45FA20B6-5717-974B-AA18-AF751A57111F}" type="presOf" srcId="{9EE82F0B-C598-5947-84BB-47315DC786A3}" destId="{5D39E516-C3AB-0E44-AEE7-0976263BCA5E}" srcOrd="0" destOrd="0" presId="urn:microsoft.com/office/officeart/2005/8/layout/orgChart1"/>
    <dgm:cxn modelId="{8DD016DD-15CA-F24C-AC1D-606A25BA2C08}" type="presOf" srcId="{CEAA44C4-FE2C-DA48-9C6E-5DB3BBEDF517}" destId="{A4BE6E32-895B-1846-9DD6-305AFAF28A9D}" srcOrd="0" destOrd="0" presId="urn:microsoft.com/office/officeart/2005/8/layout/orgChart1"/>
    <dgm:cxn modelId="{A5C512F6-DEC9-DC40-B2A8-2785FA44E36C}" type="presOf" srcId="{6D4EAFBF-8DA4-A244-9466-B4E50C70F384}" destId="{C04D42AD-749F-B748-BC21-43B6E070DA9F}" srcOrd="0" destOrd="0" presId="urn:microsoft.com/office/officeart/2005/8/layout/orgChart1"/>
    <dgm:cxn modelId="{2C1755F3-7757-6E43-99B8-1E61FD082C1F}" type="presOf" srcId="{9B9DD799-8B31-2A48-9579-062AC5F23964}" destId="{108A2A9C-065C-484E-8258-635C192AF5A1}" srcOrd="0" destOrd="0" presId="urn:microsoft.com/office/officeart/2005/8/layout/orgChart1"/>
    <dgm:cxn modelId="{3FC1A053-3D87-0643-BC1A-9515D38B431A}" type="presOf" srcId="{1F9FDED5-25B7-AE4F-B33C-ED4570B3ECDC}" destId="{3E4151E1-4807-4449-8BF8-97424FBAA9AB}" srcOrd="1" destOrd="0" presId="urn:microsoft.com/office/officeart/2005/8/layout/orgChart1"/>
    <dgm:cxn modelId="{B6014116-5DBD-CF4E-B679-F18D389F669D}" srcId="{CEAA44C4-FE2C-DA48-9C6E-5DB3BBEDF517}" destId="{9B9DD799-8B31-2A48-9579-062AC5F23964}" srcOrd="0" destOrd="0" parTransId="{7D778C8C-7D06-8249-A3FD-D08F526BE86D}" sibTransId="{BF70039D-9E55-CE48-875A-975B931B54E2}"/>
    <dgm:cxn modelId="{96398D81-2241-0349-8313-050E950A198F}" type="presOf" srcId="{E9AA00C1-0E1D-A141-8EE6-0B28D8F8F1C8}" destId="{05C8BDDB-9D31-E049-BE4E-54A1DF452D7E}" srcOrd="1" destOrd="0" presId="urn:microsoft.com/office/officeart/2005/8/layout/orgChart1"/>
    <dgm:cxn modelId="{3EE70963-9526-0F46-93A3-CB90037CF583}" type="presOf" srcId="{9B9DD799-8B31-2A48-9579-062AC5F23964}" destId="{0B02B68D-EEFC-F549-869A-B4DA2AC0C80E}" srcOrd="1" destOrd="0" presId="urn:microsoft.com/office/officeart/2005/8/layout/orgChart1"/>
    <dgm:cxn modelId="{EDC42BA0-C36F-C24D-B93B-91CEAAA8EEE3}" srcId="{9B9DD799-8B31-2A48-9579-062AC5F23964}" destId="{E9AA00C1-0E1D-A141-8EE6-0B28D8F8F1C8}" srcOrd="1" destOrd="0" parTransId="{9EE82F0B-C598-5947-84BB-47315DC786A3}" sibTransId="{854B2A0D-41F9-EF4F-B908-18895F61D263}"/>
    <dgm:cxn modelId="{228A6B65-9CA4-A549-A5F8-91571DFEAB0B}" type="presOf" srcId="{1F9FDED5-25B7-AE4F-B33C-ED4570B3ECDC}" destId="{FA86BABC-6D14-CD46-8550-518FF574F1D0}" srcOrd="0" destOrd="0" presId="urn:microsoft.com/office/officeart/2005/8/layout/orgChart1"/>
    <dgm:cxn modelId="{F68907E2-A44F-B648-93DD-A2A9E3A66DD0}" srcId="{9B9DD799-8B31-2A48-9579-062AC5F23964}" destId="{1F9FDED5-25B7-AE4F-B33C-ED4570B3ECDC}" srcOrd="0" destOrd="0" parTransId="{6D4EAFBF-8DA4-A244-9466-B4E50C70F384}" sibTransId="{72F0FB8A-B314-6B4E-AB0A-BB3E51CE2BF7}"/>
    <dgm:cxn modelId="{56ED1ADC-D956-ED46-AF1A-5591A32258D1}" type="presOf" srcId="{E9AA00C1-0E1D-A141-8EE6-0B28D8F8F1C8}" destId="{46752CBE-1E89-AB49-ABFB-6727F6F13EBE}" srcOrd="0" destOrd="0" presId="urn:microsoft.com/office/officeart/2005/8/layout/orgChart1"/>
    <dgm:cxn modelId="{BACE1DDF-F8E2-5047-B5AF-57342E81EB6B}" type="presParOf" srcId="{A4BE6E32-895B-1846-9DD6-305AFAF28A9D}" destId="{D858F762-8562-6743-B346-6A03C2AF73C4}" srcOrd="0" destOrd="0" presId="urn:microsoft.com/office/officeart/2005/8/layout/orgChart1"/>
    <dgm:cxn modelId="{3F224118-1E94-A941-A51E-C30F95917AAA}" type="presParOf" srcId="{D858F762-8562-6743-B346-6A03C2AF73C4}" destId="{CBBD16FB-1C9E-F94D-BF03-0A62D38FB440}" srcOrd="0" destOrd="0" presId="urn:microsoft.com/office/officeart/2005/8/layout/orgChart1"/>
    <dgm:cxn modelId="{D92D69DD-6790-6E41-BF84-B02110E88589}" type="presParOf" srcId="{CBBD16FB-1C9E-F94D-BF03-0A62D38FB440}" destId="{108A2A9C-065C-484E-8258-635C192AF5A1}" srcOrd="0" destOrd="0" presId="urn:microsoft.com/office/officeart/2005/8/layout/orgChart1"/>
    <dgm:cxn modelId="{AC5EA5E2-1EE9-0041-8253-9FA190E3EEF2}" type="presParOf" srcId="{CBBD16FB-1C9E-F94D-BF03-0A62D38FB440}" destId="{0B02B68D-EEFC-F549-869A-B4DA2AC0C80E}" srcOrd="1" destOrd="0" presId="urn:microsoft.com/office/officeart/2005/8/layout/orgChart1"/>
    <dgm:cxn modelId="{B6048A4F-373A-1D4F-9D04-63D94B1FF083}" type="presParOf" srcId="{D858F762-8562-6743-B346-6A03C2AF73C4}" destId="{075CDE4E-5E57-8548-B1B1-EC8E754AAE50}" srcOrd="1" destOrd="0" presId="urn:microsoft.com/office/officeart/2005/8/layout/orgChart1"/>
    <dgm:cxn modelId="{E916A77E-5263-254A-B17D-9E90266CC7B9}" type="presParOf" srcId="{075CDE4E-5E57-8548-B1B1-EC8E754AAE50}" destId="{C04D42AD-749F-B748-BC21-43B6E070DA9F}" srcOrd="0" destOrd="0" presId="urn:microsoft.com/office/officeart/2005/8/layout/orgChart1"/>
    <dgm:cxn modelId="{D4D6BD33-2CC3-3848-85C2-535D6CE298AF}" type="presParOf" srcId="{075CDE4E-5E57-8548-B1B1-EC8E754AAE50}" destId="{7876C838-E37D-9249-BB3A-806CDBA1EE8C}" srcOrd="1" destOrd="0" presId="urn:microsoft.com/office/officeart/2005/8/layout/orgChart1"/>
    <dgm:cxn modelId="{1BD659D6-8CAB-3146-AC30-D81D3209949B}" type="presParOf" srcId="{7876C838-E37D-9249-BB3A-806CDBA1EE8C}" destId="{BFB4C93E-B221-4D47-B0EC-354FDD188F87}" srcOrd="0" destOrd="0" presId="urn:microsoft.com/office/officeart/2005/8/layout/orgChart1"/>
    <dgm:cxn modelId="{93FB2B46-2BAD-8444-A940-ECCF05944E8C}" type="presParOf" srcId="{BFB4C93E-B221-4D47-B0EC-354FDD188F87}" destId="{FA86BABC-6D14-CD46-8550-518FF574F1D0}" srcOrd="0" destOrd="0" presId="urn:microsoft.com/office/officeart/2005/8/layout/orgChart1"/>
    <dgm:cxn modelId="{5777252E-8BDF-1F4E-A4D4-A53333A518F7}" type="presParOf" srcId="{BFB4C93E-B221-4D47-B0EC-354FDD188F87}" destId="{3E4151E1-4807-4449-8BF8-97424FBAA9AB}" srcOrd="1" destOrd="0" presId="urn:microsoft.com/office/officeart/2005/8/layout/orgChart1"/>
    <dgm:cxn modelId="{00FED49A-A6BB-CF49-8391-6040AA09E2A6}" type="presParOf" srcId="{7876C838-E37D-9249-BB3A-806CDBA1EE8C}" destId="{5FE915BB-74D2-724B-B9DB-A09BE7AAA250}" srcOrd="1" destOrd="0" presId="urn:microsoft.com/office/officeart/2005/8/layout/orgChart1"/>
    <dgm:cxn modelId="{ED3CA22A-79AE-F940-866F-2AD5E70529D6}" type="presParOf" srcId="{7876C838-E37D-9249-BB3A-806CDBA1EE8C}" destId="{774BB6E9-C97D-0342-8CDF-7FEDDFFDB588}" srcOrd="2" destOrd="0" presId="urn:microsoft.com/office/officeart/2005/8/layout/orgChart1"/>
    <dgm:cxn modelId="{DE573C10-5C29-F946-8C3D-4D49CC4B6A03}" type="presParOf" srcId="{075CDE4E-5E57-8548-B1B1-EC8E754AAE50}" destId="{5D39E516-C3AB-0E44-AEE7-0976263BCA5E}" srcOrd="2" destOrd="0" presId="urn:microsoft.com/office/officeart/2005/8/layout/orgChart1"/>
    <dgm:cxn modelId="{FCA94AD0-81B2-F645-97F3-D22C5A1C3D51}" type="presParOf" srcId="{075CDE4E-5E57-8548-B1B1-EC8E754AAE50}" destId="{F7255E66-EB58-5B41-8DCE-1DCFE83244BE}" srcOrd="3" destOrd="0" presId="urn:microsoft.com/office/officeart/2005/8/layout/orgChart1"/>
    <dgm:cxn modelId="{0C946779-59C8-6543-A89C-4BE78A8074D3}" type="presParOf" srcId="{F7255E66-EB58-5B41-8DCE-1DCFE83244BE}" destId="{918D8836-FBBF-7445-A287-21B5B35D778B}" srcOrd="0" destOrd="0" presId="urn:microsoft.com/office/officeart/2005/8/layout/orgChart1"/>
    <dgm:cxn modelId="{DD34EC94-0289-784D-95A1-6ECC3B4CA93B}" type="presParOf" srcId="{918D8836-FBBF-7445-A287-21B5B35D778B}" destId="{46752CBE-1E89-AB49-ABFB-6727F6F13EBE}" srcOrd="0" destOrd="0" presId="urn:microsoft.com/office/officeart/2005/8/layout/orgChart1"/>
    <dgm:cxn modelId="{7BDA3F9C-5F87-7046-B973-55CB0F588DC7}" type="presParOf" srcId="{918D8836-FBBF-7445-A287-21B5B35D778B}" destId="{05C8BDDB-9D31-E049-BE4E-54A1DF452D7E}" srcOrd="1" destOrd="0" presId="urn:microsoft.com/office/officeart/2005/8/layout/orgChart1"/>
    <dgm:cxn modelId="{EA05F88E-D037-1B45-A7D4-B072BBB22E22}" type="presParOf" srcId="{F7255E66-EB58-5B41-8DCE-1DCFE83244BE}" destId="{202E77B3-C282-8540-8F7D-7AC1EB2407FF}" srcOrd="1" destOrd="0" presId="urn:microsoft.com/office/officeart/2005/8/layout/orgChart1"/>
    <dgm:cxn modelId="{8780DF00-300C-1443-987F-F3CD58DE4E35}" type="presParOf" srcId="{F7255E66-EB58-5B41-8DCE-1DCFE83244BE}" destId="{9C46C631-8A0B-1848-9487-3D1F723F0DC0}" srcOrd="2" destOrd="0" presId="urn:microsoft.com/office/officeart/2005/8/layout/orgChart1"/>
    <dgm:cxn modelId="{B4753551-B81E-0649-9AE5-1296022DEC82}" type="presParOf" srcId="{D858F762-8562-6743-B346-6A03C2AF73C4}" destId="{B438A108-3812-A246-93EB-0D1C1DDAD76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39E516-C3AB-0E44-AEE7-0976263BCA5E}">
      <dsp:nvSpPr>
        <dsp:cNvPr id="0" name=""/>
        <dsp:cNvSpPr/>
      </dsp:nvSpPr>
      <dsp:spPr>
        <a:xfrm>
          <a:off x="1595777" y="677927"/>
          <a:ext cx="820251" cy="2847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357"/>
              </a:lnTo>
              <a:lnTo>
                <a:pt x="820251" y="142357"/>
              </a:lnTo>
              <a:lnTo>
                <a:pt x="820251" y="284715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4D42AD-749F-B748-BC21-43B6E070DA9F}">
      <dsp:nvSpPr>
        <dsp:cNvPr id="0" name=""/>
        <dsp:cNvSpPr/>
      </dsp:nvSpPr>
      <dsp:spPr>
        <a:xfrm>
          <a:off x="775526" y="677927"/>
          <a:ext cx="820251" cy="284715"/>
        </a:xfrm>
        <a:custGeom>
          <a:avLst/>
          <a:gdLst/>
          <a:ahLst/>
          <a:cxnLst/>
          <a:rect l="0" t="0" r="0" b="0"/>
          <a:pathLst>
            <a:path>
              <a:moveTo>
                <a:pt x="820251" y="0"/>
              </a:moveTo>
              <a:lnTo>
                <a:pt x="820251" y="142357"/>
              </a:lnTo>
              <a:lnTo>
                <a:pt x="0" y="142357"/>
              </a:lnTo>
              <a:lnTo>
                <a:pt x="0" y="284715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8A2A9C-065C-484E-8258-635C192AF5A1}">
      <dsp:nvSpPr>
        <dsp:cNvPr id="0" name=""/>
        <dsp:cNvSpPr/>
      </dsp:nvSpPr>
      <dsp:spPr>
        <a:xfrm>
          <a:off x="917884" y="33"/>
          <a:ext cx="1355787" cy="677893"/>
        </a:xfrm>
        <a:prstGeom prst="rect">
          <a:avLst/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UserProfile</a:t>
          </a:r>
          <a:endParaRPr lang="en-US" sz="1800" kern="1200" dirty="0"/>
        </a:p>
      </dsp:txBody>
      <dsp:txXfrm>
        <a:off x="917884" y="33"/>
        <a:ext cx="1355787" cy="677893"/>
      </dsp:txXfrm>
    </dsp:sp>
    <dsp:sp modelId="{FA86BABC-6D14-CD46-8550-518FF574F1D0}">
      <dsp:nvSpPr>
        <dsp:cNvPr id="0" name=""/>
        <dsp:cNvSpPr/>
      </dsp:nvSpPr>
      <dsp:spPr>
        <a:xfrm>
          <a:off x="97632" y="962642"/>
          <a:ext cx="1355787" cy="677893"/>
        </a:xfrm>
        <a:prstGeom prst="rect">
          <a:avLst/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Edit Profile</a:t>
          </a:r>
          <a:endParaRPr lang="en-US" sz="1800" kern="1200" dirty="0"/>
        </a:p>
      </dsp:txBody>
      <dsp:txXfrm>
        <a:off x="97632" y="962642"/>
        <a:ext cx="1355787" cy="677893"/>
      </dsp:txXfrm>
    </dsp:sp>
    <dsp:sp modelId="{46752CBE-1E89-AB49-ABFB-6727F6F13EBE}">
      <dsp:nvSpPr>
        <dsp:cNvPr id="0" name=""/>
        <dsp:cNvSpPr/>
      </dsp:nvSpPr>
      <dsp:spPr>
        <a:xfrm>
          <a:off x="1738135" y="962642"/>
          <a:ext cx="1355787" cy="677893"/>
        </a:xfrm>
        <a:prstGeom prst="rect">
          <a:avLst/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About</a:t>
          </a:r>
          <a:endParaRPr lang="en-US" sz="1800" kern="1200" dirty="0"/>
        </a:p>
      </dsp:txBody>
      <dsp:txXfrm>
        <a:off x="1738135" y="962642"/>
        <a:ext cx="1355787" cy="6778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C5842-64D1-7D45-A0D6-E0A00DCD5F08}" type="datetimeFigureOut">
              <a:rPr lang="en-US" smtClean="0"/>
              <a:t>3/31/17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B29E1-92BF-C344-9608-1CA843693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39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B29E1-92BF-C344-9608-1CA8436939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151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B29E1-92BF-C344-9608-1CA84369394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68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B29E1-92BF-C344-9608-1CA84369394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41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B29E1-92BF-C344-9608-1CA8436939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067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B29E1-92BF-C344-9608-1CA8436939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494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B29E1-92BF-C344-9608-1CA8436939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63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B29E1-92BF-C344-9608-1CA8436939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60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MVVM was introduced in 2005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B29E1-92BF-C344-9608-1CA84369394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645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MVVM was introduced in 2005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B29E1-92BF-C344-9608-1CA84369394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593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MVVM was introduced in 2005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B29E1-92BF-C344-9608-1CA84369394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404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B29E1-92BF-C344-9608-1CA84369394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39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3/31/17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2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3/31/17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730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3/31/17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66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3/31/17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306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3/31/17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67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3/31/17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845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3/31/17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88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3/31/17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01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3/31/17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44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3/31/17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91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3/31/17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93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2B4E4-0A24-C946-B5AD-F033B5546A66}" type="datetimeFigureOut">
              <a:rPr lang="en-US" smtClean="0"/>
              <a:t>3/31/17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82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emf"/><Relationship Id="rId6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11.png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4.tiff"/><Relationship Id="rId5" Type="http://schemas.openxmlformats.org/officeDocument/2006/relationships/image" Target="../media/image25.tiff"/><Relationship Id="rId6" Type="http://schemas.openxmlformats.org/officeDocument/2006/relationships/image" Target="../media/image26.png"/><Relationship Id="rId7" Type="http://schemas.openxmlformats.org/officeDocument/2006/relationships/image" Target="../media/image11.png"/><Relationship Id="rId8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tiff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11.png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4" Type="http://schemas.openxmlformats.org/officeDocument/2006/relationships/image" Target="../media/image33.tiff"/><Relationship Id="rId5" Type="http://schemas.openxmlformats.org/officeDocument/2006/relationships/image" Target="../media/image11.png"/><Relationship Id="rId6" Type="http://schemas.openxmlformats.org/officeDocument/2006/relationships/image" Target="../media/image12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11.png"/><Relationship Id="rId7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4" Type="http://schemas.openxmlformats.org/officeDocument/2006/relationships/image" Target="../media/image11.png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11.png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3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hector@megsoftconsulting.com" TargetMode="External"/><Relationship Id="rId4" Type="http://schemas.openxmlformats.org/officeDocument/2006/relationships/hyperlink" Target="https://medium.com/@hminaya" TargetMode="External"/><Relationship Id="rId5" Type="http://schemas.openxmlformats.org/officeDocument/2006/relationships/image" Target="../media/image6.tiff"/><Relationship Id="rId6" Type="http://schemas.openxmlformats.org/officeDocument/2006/relationships/image" Target="../media/image7.png"/><Relationship Id="rId7" Type="http://schemas.openxmlformats.org/officeDocument/2006/relationships/image" Target="../media/image8.tiff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3" Type="http://schemas.openxmlformats.org/officeDocument/2006/relationships/image" Target="../media/image12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tiff"/><Relationship Id="rId5" Type="http://schemas.openxmlformats.org/officeDocument/2006/relationships/diagramData" Target="../diagrams/data1.xml"/><Relationship Id="rId6" Type="http://schemas.openxmlformats.org/officeDocument/2006/relationships/diagramLayout" Target="../diagrams/layout1.xml"/><Relationship Id="rId7" Type="http://schemas.openxmlformats.org/officeDocument/2006/relationships/diagramQuickStyle" Target="../diagrams/quickStyle1.xml"/><Relationship Id="rId8" Type="http://schemas.openxmlformats.org/officeDocument/2006/relationships/diagramColors" Target="../diagrams/colors1.xml"/><Relationship Id="rId9" Type="http://schemas.microsoft.com/office/2007/relationships/diagramDrawing" Target="../diagrams/drawing1.xml"/><Relationship Id="rId10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6.tiff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tiff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1.png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1.png"/><Relationship Id="rId6" Type="http://schemas.openxmlformats.org/officeDocument/2006/relationships/image" Target="../media/image12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tiff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900190"/>
            <a:ext cx="9144000" cy="1057621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Diplomado</a:t>
            </a:r>
            <a:r>
              <a:rPr lang="en-US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b="1" dirty="0" smtClean="0">
                <a:solidFill>
                  <a:srgbClr val="EE4324"/>
                </a:solidFill>
                <a:latin typeface="Helvetica Neue" charset="0"/>
                <a:ea typeface="Helvetica Neue" charset="0"/>
                <a:cs typeface="Helvetica Neue" charset="0"/>
              </a:rPr>
              <a:t>Xamarin</a:t>
            </a:r>
            <a:endParaRPr lang="en-US" b="1" dirty="0">
              <a:solidFill>
                <a:srgbClr val="EE4324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353" y="5947981"/>
            <a:ext cx="1881887" cy="7724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61" y="6148469"/>
            <a:ext cx="1606779" cy="3664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1038" y="6148469"/>
            <a:ext cx="1730594" cy="36988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524000" y="3957811"/>
            <a:ext cx="9144000" cy="5745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Day </a:t>
            </a:r>
            <a:r>
              <a:rPr lang="en-US" sz="3200" b="1" dirty="0" smtClean="0">
                <a:solidFill>
                  <a:srgbClr val="EE4324"/>
                </a:solidFill>
                <a:latin typeface="Helvetica Neue" charset="0"/>
                <a:ea typeface="Helvetica Neue" charset="0"/>
                <a:cs typeface="Helvetica Neue" charset="0"/>
              </a:rPr>
              <a:t>2</a:t>
            </a:r>
            <a:endParaRPr lang="en-US" sz="3200" b="1" dirty="0">
              <a:solidFill>
                <a:srgbClr val="EE4324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49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b="9528"/>
          <a:stretch/>
        </p:blipFill>
        <p:spPr>
          <a:xfrm>
            <a:off x="0" y="1674"/>
            <a:ext cx="12192000" cy="62015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38989" y="6431359"/>
            <a:ext cx="11879104" cy="357454"/>
            <a:chOff x="238989" y="6431359"/>
            <a:chExt cx="11879104" cy="35745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989" y="6431359"/>
              <a:ext cx="852055" cy="25621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944100" y="6511814"/>
              <a:ext cx="2173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" charset="0"/>
                  <a:ea typeface="Helvetica Neue" charset="0"/>
                  <a:cs typeface="Helvetica Neue" charset="0"/>
                </a:rPr>
                <a:t>info@megsoftconsulting.com</a:t>
              </a:r>
              <a:endParaRPr lang="en-US" sz="1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94987" y="6556664"/>
              <a:ext cx="201068" cy="201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331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2466" y="237743"/>
            <a:ext cx="2164862" cy="216486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526" y="1894605"/>
            <a:ext cx="3263900" cy="1016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4328" y="3816838"/>
            <a:ext cx="2413000" cy="1866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862" y="4763363"/>
            <a:ext cx="5302738" cy="747157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38989" y="6431359"/>
            <a:ext cx="11879104" cy="357454"/>
            <a:chOff x="238989" y="6431359"/>
            <a:chExt cx="11879104" cy="35745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989" y="6431359"/>
              <a:ext cx="852055" cy="256212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944100" y="6511814"/>
              <a:ext cx="2173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" charset="0"/>
                  <a:ea typeface="Helvetica Neue" charset="0"/>
                  <a:cs typeface="Helvetica Neue" charset="0"/>
                </a:rPr>
                <a:t>info@megsoftconsulting.com</a:t>
              </a:r>
              <a:endParaRPr lang="en-US" sz="1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794987" y="6556664"/>
              <a:ext cx="201068" cy="201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466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6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710"/>
          <a:stretch/>
        </p:blipFill>
        <p:spPr>
          <a:xfrm>
            <a:off x="1127427" y="604434"/>
            <a:ext cx="9498316" cy="62452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3355"/>
            <a:ext cx="5461000" cy="2933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050" y="1971190"/>
            <a:ext cx="1485900" cy="1333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0" y="604434"/>
            <a:ext cx="1485900" cy="133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89" y="6431359"/>
            <a:ext cx="852055" cy="25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6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6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710"/>
          <a:stretch/>
        </p:blipFill>
        <p:spPr>
          <a:xfrm>
            <a:off x="1127427" y="604431"/>
            <a:ext cx="9498316" cy="62452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89" y="6431359"/>
            <a:ext cx="852055" cy="25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0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6128" y="155681"/>
            <a:ext cx="2164862" cy="21648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64" y="155681"/>
            <a:ext cx="3289300" cy="5803900"/>
          </a:xfrm>
          <a:prstGeom prst="rect">
            <a:avLst/>
          </a:prstGeom>
        </p:spPr>
      </p:pic>
      <p:sp>
        <p:nvSpPr>
          <p:cNvPr id="12" name="Title 4"/>
          <p:cNvSpPr txBox="1">
            <a:spLocks/>
          </p:cNvSpPr>
          <p:nvPr/>
        </p:nvSpPr>
        <p:spPr>
          <a:xfrm>
            <a:off x="7676730" y="5596214"/>
            <a:ext cx="4338796" cy="64902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brianlagunas.com</a:t>
            </a:r>
            <a:endParaRPr lang="en-US" b="1" dirty="0"/>
          </a:p>
        </p:txBody>
      </p:sp>
      <p:sp>
        <p:nvSpPr>
          <p:cNvPr id="13" name="Title 4"/>
          <p:cNvSpPr txBox="1">
            <a:spLocks/>
          </p:cNvSpPr>
          <p:nvPr/>
        </p:nvSpPr>
        <p:spPr>
          <a:xfrm>
            <a:off x="5108747" y="2541815"/>
            <a:ext cx="4117314" cy="13619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b="1" dirty="0" smtClean="0">
                <a:solidFill>
                  <a:schemeClr val="tx2">
                    <a:lumMod val="50000"/>
                  </a:schemeClr>
                </a:solidFill>
              </a:rPr>
              <a:t>PRISM</a:t>
            </a:r>
            <a:endParaRPr lang="en-US" sz="8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38989" y="6431359"/>
            <a:ext cx="11879104" cy="357454"/>
            <a:chOff x="238989" y="6431359"/>
            <a:chExt cx="11879104" cy="357454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989" y="6431359"/>
              <a:ext cx="852055" cy="256212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9944100" y="6511814"/>
              <a:ext cx="2173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" charset="0"/>
                  <a:ea typeface="Helvetica Neue" charset="0"/>
                  <a:cs typeface="Helvetica Neue" charset="0"/>
                </a:rPr>
                <a:t>info@megsoftconsulting.com</a:t>
              </a:r>
              <a:endParaRPr lang="en-US" sz="1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94987" y="6556664"/>
              <a:ext cx="201068" cy="201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551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get </a:t>
            </a:r>
            <a:r>
              <a:rPr lang="en-US" b="1" dirty="0">
                <a:solidFill>
                  <a:srgbClr val="1B4995"/>
                </a:solidFill>
              </a:rPr>
              <a:t>for free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838200" y="2247253"/>
            <a:ext cx="5181600" cy="3929709"/>
          </a:xfrm>
        </p:spPr>
        <p:txBody>
          <a:bodyPr>
            <a:normAutofit/>
          </a:bodyPr>
          <a:lstStyle/>
          <a:p>
            <a:r>
              <a:rPr lang="en-US" dirty="0" smtClean="0"/>
              <a:t>MVVM Support</a:t>
            </a:r>
          </a:p>
          <a:p>
            <a:r>
              <a:rPr lang="en-US" dirty="0" smtClean="0"/>
              <a:t>Commands</a:t>
            </a:r>
          </a:p>
          <a:p>
            <a:r>
              <a:rPr lang="en-US" dirty="0" smtClean="0"/>
              <a:t>Messaging</a:t>
            </a:r>
          </a:p>
          <a:p>
            <a:r>
              <a:rPr lang="en-US" b="1" dirty="0" smtClean="0"/>
              <a:t>Navigation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7253"/>
            <a:ext cx="5181600" cy="3929710"/>
          </a:xfrm>
        </p:spPr>
        <p:txBody>
          <a:bodyPr>
            <a:normAutofit/>
          </a:bodyPr>
          <a:lstStyle/>
          <a:p>
            <a:r>
              <a:rPr lang="en-US" dirty="0"/>
              <a:t>Page </a:t>
            </a:r>
            <a:r>
              <a:rPr lang="en-US" dirty="0" smtClean="0"/>
              <a:t>Dialog Service</a:t>
            </a:r>
          </a:p>
          <a:p>
            <a:r>
              <a:rPr lang="en-US" dirty="0"/>
              <a:t>Logging</a:t>
            </a:r>
          </a:p>
          <a:p>
            <a:r>
              <a:rPr lang="en-US" dirty="0" smtClean="0"/>
              <a:t>Dependency Injection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787" y="3206891"/>
            <a:ext cx="900193" cy="10052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314" y="4671281"/>
            <a:ext cx="3055340" cy="11051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697" y="4730213"/>
            <a:ext cx="4989180" cy="987258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38989" y="6431359"/>
            <a:ext cx="11879104" cy="357454"/>
            <a:chOff x="238989" y="6431359"/>
            <a:chExt cx="11879104" cy="35745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989" y="6431359"/>
              <a:ext cx="852055" cy="256212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9944100" y="6511814"/>
              <a:ext cx="2173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" charset="0"/>
                  <a:ea typeface="Helvetica Neue" charset="0"/>
                  <a:cs typeface="Helvetica Neue" charset="0"/>
                </a:rPr>
                <a:t>info@megsoftconsulting.com</a:t>
              </a:r>
              <a:endParaRPr lang="en-US" sz="1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94987" y="6556664"/>
              <a:ext cx="201068" cy="201068"/>
            </a:xfrm>
            <a:prstGeom prst="rect">
              <a:avLst/>
            </a:prstGeom>
          </p:spPr>
        </p:pic>
      </p:grpSp>
      <p:sp>
        <p:nvSpPr>
          <p:cNvPr id="2" name="Curved Left Arrow 1"/>
          <p:cNvSpPr/>
          <p:nvPr/>
        </p:nvSpPr>
        <p:spPr>
          <a:xfrm rot="19485668">
            <a:off x="3040340" y="3858202"/>
            <a:ext cx="333377" cy="938961"/>
          </a:xfrm>
          <a:prstGeom prst="curved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02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get it?</a:t>
            </a:r>
            <a:endParaRPr lang="en-US" dirty="0"/>
          </a:p>
        </p:txBody>
      </p:sp>
      <p:pic>
        <p:nvPicPr>
          <p:cNvPr id="6" name="Content Placeholder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" t="73474" r="1318" b="3213"/>
          <a:stretch/>
        </p:blipFill>
        <p:spPr>
          <a:xfrm>
            <a:off x="838200" y="3153334"/>
            <a:ext cx="8982636" cy="9547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32619"/>
            <a:ext cx="9058835" cy="9996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4108075"/>
            <a:ext cx="9122335" cy="10369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505" y="5502456"/>
            <a:ext cx="2064123" cy="66854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38989" y="6431359"/>
            <a:ext cx="11879104" cy="357454"/>
            <a:chOff x="238989" y="6431359"/>
            <a:chExt cx="11879104" cy="35745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989" y="6431359"/>
              <a:ext cx="852055" cy="256212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9944100" y="6511814"/>
              <a:ext cx="2173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" charset="0"/>
                  <a:ea typeface="Helvetica Neue" charset="0"/>
                  <a:cs typeface="Helvetica Neue" charset="0"/>
                </a:rPr>
                <a:t>info@megsoftconsulting.com</a:t>
              </a:r>
              <a:endParaRPr lang="en-US" sz="1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94987" y="6556664"/>
              <a:ext cx="201068" cy="201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816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53" y="1613876"/>
            <a:ext cx="10946005" cy="3192585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Convention over Configuration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38989" y="6431359"/>
            <a:ext cx="11879104" cy="357454"/>
            <a:chOff x="238989" y="6431359"/>
            <a:chExt cx="11879104" cy="35745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989" y="6431359"/>
              <a:ext cx="852055" cy="256212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944100" y="6511814"/>
              <a:ext cx="2173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" charset="0"/>
                  <a:ea typeface="Helvetica Neue" charset="0"/>
                  <a:cs typeface="Helvetica Neue" charset="0"/>
                </a:rPr>
                <a:t>info@megsoftconsulting.com</a:t>
              </a:r>
              <a:endParaRPr lang="en-US" sz="1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94987" y="6556664"/>
              <a:ext cx="201068" cy="201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716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Convention over Configuration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166640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Reside in the </a:t>
            </a:r>
            <a:r>
              <a:rPr lang="en-US" sz="2000" b="1" dirty="0" smtClean="0"/>
              <a:t>Views</a:t>
            </a:r>
            <a:r>
              <a:rPr lang="en-US" sz="2000" dirty="0" smtClean="0"/>
              <a:t> namespace</a:t>
            </a:r>
          </a:p>
          <a:p>
            <a:r>
              <a:rPr lang="en-US" sz="2000" dirty="0" smtClean="0"/>
              <a:t>Place in the </a:t>
            </a:r>
            <a:r>
              <a:rPr lang="en-US" sz="2000" b="1" dirty="0" smtClean="0"/>
              <a:t>Views</a:t>
            </a:r>
            <a:r>
              <a:rPr lang="en-US" sz="2000" dirty="0" smtClean="0"/>
              <a:t> folder</a:t>
            </a:r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ViewModels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187799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Reside in the </a:t>
            </a:r>
            <a:r>
              <a:rPr lang="en-US" sz="2000" b="1" dirty="0" err="1" smtClean="0"/>
              <a:t>ViewModels</a:t>
            </a:r>
            <a:r>
              <a:rPr lang="en-US" sz="2000" dirty="0" smtClean="0"/>
              <a:t> namespace</a:t>
            </a:r>
          </a:p>
          <a:p>
            <a:r>
              <a:rPr lang="en-US" sz="2000" dirty="0" smtClean="0"/>
              <a:t>Should be named:</a:t>
            </a:r>
          </a:p>
          <a:p>
            <a:pPr lvl="1"/>
            <a:r>
              <a:rPr lang="en-US" sz="2000" dirty="0" smtClean="0"/>
              <a:t>[</a:t>
            </a:r>
            <a:r>
              <a:rPr lang="en-US" sz="2000" dirty="0" err="1" smtClean="0"/>
              <a:t>PageName</a:t>
            </a:r>
            <a:r>
              <a:rPr lang="en-US" sz="2000" dirty="0" smtClean="0"/>
              <a:t>]</a:t>
            </a:r>
            <a:r>
              <a:rPr lang="en-US" sz="2000" dirty="0" err="1" smtClean="0"/>
              <a:t>ViewModel.cs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604" y="5430854"/>
            <a:ext cx="8039100" cy="4064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238989" y="6431359"/>
            <a:ext cx="11879104" cy="357454"/>
            <a:chOff x="238989" y="6431359"/>
            <a:chExt cx="11879104" cy="35745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989" y="6431359"/>
              <a:ext cx="852055" cy="256212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9944100" y="6511814"/>
              <a:ext cx="2173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" charset="0"/>
                  <a:ea typeface="Helvetica Neue" charset="0"/>
                  <a:cs typeface="Helvetica Neue" charset="0"/>
                </a:rPr>
                <a:t>info@megsoftconsulting.com</a:t>
              </a:r>
              <a:endParaRPr lang="en-US" sz="1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94987" y="6556664"/>
              <a:ext cx="201068" cy="201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790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6600" dirty="0" smtClean="0"/>
              <a:t>Demo</a:t>
            </a:r>
            <a:endParaRPr lang="es-DO" sz="16600" dirty="0"/>
          </a:p>
        </p:txBody>
      </p:sp>
      <p:grpSp>
        <p:nvGrpSpPr>
          <p:cNvPr id="5" name="Group 4"/>
          <p:cNvGrpSpPr/>
          <p:nvPr/>
        </p:nvGrpSpPr>
        <p:grpSpPr>
          <a:xfrm>
            <a:off x="238989" y="6431359"/>
            <a:ext cx="11879104" cy="357454"/>
            <a:chOff x="238989" y="6431359"/>
            <a:chExt cx="11879104" cy="35745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989" y="6431359"/>
              <a:ext cx="852055" cy="25621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944100" y="6511814"/>
              <a:ext cx="2173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" charset="0"/>
                  <a:ea typeface="Helvetica Neue" charset="0"/>
                  <a:cs typeface="Helvetica Neue" charset="0"/>
                </a:rPr>
                <a:t>info@megsoftconsulting.com</a:t>
              </a:r>
              <a:endParaRPr lang="en-US" sz="1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94987" y="6556664"/>
              <a:ext cx="201068" cy="201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416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626719" y="2443124"/>
            <a:ext cx="6118854" cy="30140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/>
              <a:t>Hector Minaya</a:t>
            </a:r>
          </a:p>
          <a:p>
            <a:pPr marL="0" indent="0">
              <a:buNone/>
            </a:pPr>
            <a:r>
              <a:rPr lang="en-US" sz="2000" dirty="0" err="1" smtClean="0"/>
              <a:t>Megsoft</a:t>
            </a:r>
            <a:r>
              <a:rPr lang="en-US" sz="2000" dirty="0" smtClean="0"/>
              <a:t> Consulting</a:t>
            </a:r>
          </a:p>
          <a:p>
            <a:pPr marL="0" indent="0">
              <a:buNone/>
            </a:pPr>
            <a:r>
              <a:rPr lang="en-US" sz="2000" dirty="0" smtClean="0"/>
              <a:t>Email: </a:t>
            </a:r>
            <a:r>
              <a:rPr lang="en-US" sz="2000" dirty="0" smtClean="0">
                <a:hlinkClick r:id="rId3"/>
              </a:rPr>
              <a:t>hector@megsoftconsulting.com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Blog: </a:t>
            </a:r>
            <a:r>
              <a:rPr lang="en-US" sz="2000" dirty="0">
                <a:hlinkClick r:id="rId4"/>
              </a:rPr>
              <a:t>https://medium.com/@</a:t>
            </a:r>
            <a:r>
              <a:rPr lang="en-US" sz="2000" dirty="0" smtClean="0">
                <a:hlinkClick r:id="rId4"/>
              </a:rPr>
              <a:t>hminaya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Twitter: @</a:t>
            </a:r>
            <a:r>
              <a:rPr lang="en-US" sz="2000" dirty="0" err="1" smtClean="0"/>
              <a:t>HectorMinaya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0564" y="5958061"/>
            <a:ext cx="3796419" cy="7996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56" y="685617"/>
            <a:ext cx="1568344" cy="15464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9960" y="5673699"/>
            <a:ext cx="3605038" cy="10840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665" y="55307"/>
            <a:ext cx="2558333" cy="28070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852" y="2980046"/>
            <a:ext cx="3755146" cy="194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6600" smtClean="0"/>
              <a:t>Lab</a:t>
            </a:r>
            <a:endParaRPr lang="es-DO" sz="16600" dirty="0"/>
          </a:p>
        </p:txBody>
      </p:sp>
      <p:grpSp>
        <p:nvGrpSpPr>
          <p:cNvPr id="5" name="Group 4"/>
          <p:cNvGrpSpPr/>
          <p:nvPr/>
        </p:nvGrpSpPr>
        <p:grpSpPr>
          <a:xfrm>
            <a:off x="238989" y="6431359"/>
            <a:ext cx="11879104" cy="357454"/>
            <a:chOff x="238989" y="6431359"/>
            <a:chExt cx="11879104" cy="35745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989" y="6431359"/>
              <a:ext cx="852055" cy="25621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944100" y="6511814"/>
              <a:ext cx="2173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" charset="0"/>
                  <a:ea typeface="Helvetica Neue" charset="0"/>
                  <a:cs typeface="Helvetica Neue" charset="0"/>
                </a:rPr>
                <a:t>info@megsoftconsulting.com</a:t>
              </a:r>
              <a:endParaRPr lang="en-US" sz="1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94987" y="6556664"/>
              <a:ext cx="201068" cy="201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130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949037"/>
          </a:xfrm>
        </p:spPr>
        <p:txBody>
          <a:bodyPr/>
          <a:lstStyle/>
          <a:p>
            <a:r>
              <a:rPr lang="en-US" dirty="0" smtClean="0"/>
              <a:t>New Xamarin Forms App!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39788" y="1411695"/>
            <a:ext cx="5157787" cy="441551"/>
          </a:xfrm>
        </p:spPr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39788" y="1853246"/>
            <a:ext cx="5157787" cy="4336417"/>
          </a:xfrm>
        </p:spPr>
        <p:txBody>
          <a:bodyPr>
            <a:normAutofit fontScale="92500" lnSpcReduction="20000"/>
          </a:bodyPr>
          <a:lstStyle/>
          <a:p>
            <a:r>
              <a:rPr lang="en-US" sz="2000" b="1" dirty="0" smtClean="0"/>
              <a:t>HomeScreen</a:t>
            </a:r>
          </a:p>
          <a:p>
            <a:pPr lvl="1"/>
            <a:r>
              <a:rPr lang="en-US" sz="1600" u="sng" dirty="0" smtClean="0"/>
              <a:t>View</a:t>
            </a:r>
            <a:r>
              <a:rPr lang="en-US" sz="1600" dirty="0" smtClean="0"/>
              <a:t> all fields on UserProfile object</a:t>
            </a:r>
          </a:p>
          <a:p>
            <a:pPr lvl="1"/>
            <a:r>
              <a:rPr lang="en-US" sz="1600" dirty="0" smtClean="0"/>
              <a:t>Edit button navigates to </a:t>
            </a:r>
            <a:r>
              <a:rPr lang="en-US" sz="1600" i="1" dirty="0" err="1" smtClean="0"/>
              <a:t>EditProfileScreen</a:t>
            </a:r>
            <a:r>
              <a:rPr lang="en-US" sz="1600" dirty="0" smtClean="0"/>
              <a:t> and sends UserModel</a:t>
            </a:r>
          </a:p>
          <a:p>
            <a:pPr lvl="1"/>
            <a:r>
              <a:rPr lang="en-US" sz="1600" dirty="0" smtClean="0"/>
              <a:t>About button navigates to </a:t>
            </a:r>
            <a:r>
              <a:rPr lang="en-US" sz="1600" i="1" dirty="0" err="1" smtClean="0"/>
              <a:t>AboutScreen</a:t>
            </a:r>
            <a:endParaRPr lang="en-US" sz="1600" i="1" dirty="0" smtClean="0"/>
          </a:p>
          <a:p>
            <a:endParaRPr lang="en-US" sz="2000" dirty="0" smtClean="0"/>
          </a:p>
          <a:p>
            <a:r>
              <a:rPr lang="en-US" sz="2000" b="1" dirty="0" err="1" smtClean="0"/>
              <a:t>EditProfileScreen</a:t>
            </a:r>
            <a:endParaRPr lang="en-US" sz="2000" b="1" dirty="0" smtClean="0"/>
          </a:p>
          <a:p>
            <a:pPr lvl="1"/>
            <a:r>
              <a:rPr lang="en-US" sz="1600" u="sng" dirty="0" smtClean="0"/>
              <a:t>Edit</a:t>
            </a:r>
            <a:r>
              <a:rPr lang="en-US" sz="1600" dirty="0" smtClean="0"/>
              <a:t> UserProfile properties</a:t>
            </a:r>
          </a:p>
          <a:p>
            <a:pPr lvl="1"/>
            <a:r>
              <a:rPr lang="en-US" sz="1600" dirty="0" smtClean="0"/>
              <a:t>Save button navigates back to </a:t>
            </a:r>
            <a:r>
              <a:rPr lang="en-US" sz="1600" i="1" dirty="0" smtClean="0"/>
              <a:t>HomeScreen</a:t>
            </a:r>
            <a:r>
              <a:rPr lang="en-US" sz="1600" dirty="0" smtClean="0"/>
              <a:t> and sends updated data</a:t>
            </a:r>
          </a:p>
          <a:p>
            <a:pPr lvl="1"/>
            <a:r>
              <a:rPr lang="en-US" sz="1600" dirty="0" smtClean="0"/>
              <a:t>All fields should have valid data before navigating away</a:t>
            </a:r>
          </a:p>
          <a:p>
            <a:pPr lvl="1"/>
            <a:r>
              <a:rPr lang="en-US" sz="1600" dirty="0" smtClean="0"/>
              <a:t>Cancel button navigates back to </a:t>
            </a:r>
            <a:r>
              <a:rPr lang="en-US" sz="1600" i="1" dirty="0" smtClean="0"/>
              <a:t>HomeScreen</a:t>
            </a:r>
            <a:r>
              <a:rPr lang="en-US" sz="1600" dirty="0" smtClean="0"/>
              <a:t> without saving data</a:t>
            </a:r>
          </a:p>
          <a:p>
            <a:pPr lvl="1"/>
            <a:endParaRPr lang="en-US" sz="1600" dirty="0" smtClean="0"/>
          </a:p>
          <a:p>
            <a:r>
              <a:rPr lang="en-US" sz="2000" b="1" dirty="0" err="1" smtClean="0"/>
              <a:t>AboutScreen</a:t>
            </a:r>
            <a:endParaRPr lang="en-US" sz="2000" b="1" dirty="0" smtClean="0"/>
          </a:p>
          <a:p>
            <a:pPr lvl="1"/>
            <a:r>
              <a:rPr lang="en-US" sz="1600" dirty="0" smtClean="0"/>
              <a:t>Your name, company, email</a:t>
            </a:r>
          </a:p>
          <a:p>
            <a:pPr lvl="1"/>
            <a:r>
              <a:rPr lang="en-US" sz="1600" dirty="0" smtClean="0"/>
              <a:t>Ok button navigates back to </a:t>
            </a:r>
            <a:r>
              <a:rPr lang="en-US" sz="1600" i="1" dirty="0" smtClean="0"/>
              <a:t>HomeScreen</a:t>
            </a:r>
          </a:p>
          <a:p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38989" y="6431359"/>
            <a:ext cx="11879104" cy="357454"/>
            <a:chOff x="238989" y="6431359"/>
            <a:chExt cx="11879104" cy="35745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989" y="6431359"/>
              <a:ext cx="852055" cy="256212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9944100" y="6511814"/>
              <a:ext cx="2173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" charset="0"/>
                  <a:ea typeface="Helvetica Neue" charset="0"/>
                  <a:cs typeface="Helvetica Neue" charset="0"/>
                </a:rPr>
                <a:t>info@megsoftconsulting.com</a:t>
              </a:r>
              <a:endParaRPr lang="en-US" sz="1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94987" y="6556664"/>
              <a:ext cx="201068" cy="201068"/>
            </a:xfrm>
            <a:prstGeom prst="rect">
              <a:avLst/>
            </a:prstGeom>
          </p:spPr>
        </p:pic>
      </p:grp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UserProfile.cs</a:t>
            </a:r>
            <a:endParaRPr lang="en-US" dirty="0"/>
          </a:p>
        </p:txBody>
      </p:sp>
      <p:graphicFrame>
        <p:nvGraphicFramePr>
          <p:cNvPr id="16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9474296"/>
              </p:ext>
            </p:extLst>
          </p:nvPr>
        </p:nvGraphicFramePr>
        <p:xfrm>
          <a:off x="8599714" y="340630"/>
          <a:ext cx="3191556" cy="16405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7" name="Content Placeholder 16"/>
          <p:cNvPicPr>
            <a:picLocks noGrp="1" noChangeAspect="1"/>
          </p:cNvPicPr>
          <p:nvPr>
            <p:ph sz="quarter" idx="4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450" y="2505075"/>
            <a:ext cx="5072687" cy="3684588"/>
          </a:xfrm>
        </p:spPr>
      </p:pic>
    </p:spTree>
    <p:extLst>
      <p:ext uri="{BB962C8B-B14F-4D97-AF65-F5344CB8AC3E}">
        <p14:creationId xmlns:p14="http://schemas.microsoft.com/office/powerpoint/2010/main" val="126383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764" y="1895764"/>
            <a:ext cx="3053772" cy="305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7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984443"/>
            <a:ext cx="10515600" cy="419252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Checklist</a:t>
            </a:r>
          </a:p>
          <a:p>
            <a:r>
              <a:rPr lang="en-US" sz="2400" dirty="0" smtClean="0"/>
              <a:t>Xamarin Forms</a:t>
            </a:r>
          </a:p>
          <a:p>
            <a:r>
              <a:rPr lang="en-US" sz="2400" dirty="0" smtClean="0"/>
              <a:t>MVVM Pattern</a:t>
            </a:r>
          </a:p>
          <a:p>
            <a:r>
              <a:rPr lang="en-US" sz="2400" dirty="0" smtClean="0"/>
              <a:t>Best Practices</a:t>
            </a:r>
          </a:p>
          <a:p>
            <a:r>
              <a:rPr lang="en-US" sz="2400" dirty="0" smtClean="0"/>
              <a:t>PRISM</a:t>
            </a:r>
          </a:p>
          <a:p>
            <a:pPr lvl="1"/>
            <a:r>
              <a:rPr lang="en-US" sz="2000" dirty="0" smtClean="0"/>
              <a:t>Navigation</a:t>
            </a:r>
          </a:p>
          <a:p>
            <a:pPr lvl="1"/>
            <a:r>
              <a:rPr lang="en-US" sz="2000" dirty="0" smtClean="0"/>
              <a:t>Commands</a:t>
            </a:r>
          </a:p>
          <a:p>
            <a:pPr lvl="1"/>
            <a:r>
              <a:rPr lang="en-US" sz="2000" dirty="0" smtClean="0"/>
              <a:t>Dialog Service</a:t>
            </a:r>
          </a:p>
          <a:p>
            <a:r>
              <a:rPr lang="en-US" sz="2400" dirty="0" smtClean="0"/>
              <a:t>Demo</a:t>
            </a:r>
          </a:p>
          <a:p>
            <a:r>
              <a:rPr lang="en-US" sz="2400" dirty="0" smtClean="0"/>
              <a:t>Lab</a:t>
            </a:r>
            <a:endParaRPr lang="en-US" sz="2400" dirty="0"/>
          </a:p>
        </p:txBody>
      </p:sp>
      <p:grpSp>
        <p:nvGrpSpPr>
          <p:cNvPr id="6" name="Group 5"/>
          <p:cNvGrpSpPr/>
          <p:nvPr/>
        </p:nvGrpSpPr>
        <p:grpSpPr>
          <a:xfrm>
            <a:off x="238989" y="6431359"/>
            <a:ext cx="11879104" cy="357454"/>
            <a:chOff x="238989" y="6431359"/>
            <a:chExt cx="11879104" cy="35745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989" y="6431359"/>
              <a:ext cx="852055" cy="256212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944100" y="6511814"/>
              <a:ext cx="2173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" charset="0"/>
                  <a:ea typeface="Helvetica Neue" charset="0"/>
                  <a:cs typeface="Helvetica Neue" charset="0"/>
                </a:rPr>
                <a:t>info@megsoftconsulting.com</a:t>
              </a:r>
              <a:endParaRPr lang="en-US" sz="1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94987" y="6556664"/>
              <a:ext cx="201068" cy="201068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0293" y="334044"/>
            <a:ext cx="3987800" cy="8399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255" y="1825625"/>
            <a:ext cx="3559629" cy="355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97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we begin - Checklist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MAC</a:t>
            </a:r>
            <a:endParaRPr lang="en-US" sz="3200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 smtClean="0"/>
              <a:t>IDE</a:t>
            </a:r>
          </a:p>
          <a:p>
            <a:pPr lvl="1"/>
            <a:r>
              <a:rPr lang="en-US" sz="1600" dirty="0" smtClean="0"/>
              <a:t>Xamarin Studio 6.2.1 or</a:t>
            </a:r>
          </a:p>
          <a:p>
            <a:pPr lvl="1"/>
            <a:r>
              <a:rPr lang="en-US" sz="1600" dirty="0" smtClean="0"/>
              <a:t>Visual Studio for MAC Preview 5</a:t>
            </a:r>
          </a:p>
          <a:p>
            <a:pPr marL="0" indent="0">
              <a:buNone/>
            </a:pPr>
            <a:r>
              <a:rPr lang="en-US" sz="1600" b="1" dirty="0" smtClean="0"/>
              <a:t>Java</a:t>
            </a:r>
          </a:p>
          <a:p>
            <a:pPr lvl="1"/>
            <a:r>
              <a:rPr lang="en-US" sz="1600" dirty="0" smtClean="0"/>
              <a:t>JDK 1.8.0_121</a:t>
            </a:r>
          </a:p>
          <a:p>
            <a:pPr marL="0" indent="0">
              <a:buNone/>
            </a:pPr>
            <a:r>
              <a:rPr lang="en-US" sz="1600" b="1" dirty="0" smtClean="0"/>
              <a:t>Android SDK</a:t>
            </a:r>
          </a:p>
          <a:p>
            <a:pPr lvl="1"/>
            <a:r>
              <a:rPr lang="en-US" sz="1600" dirty="0" smtClean="0"/>
              <a:t>Android 6.0</a:t>
            </a:r>
          </a:p>
          <a:p>
            <a:pPr marL="0" indent="0">
              <a:buNone/>
            </a:pPr>
            <a:r>
              <a:rPr lang="en-US" sz="1600" b="1" dirty="0" smtClean="0"/>
              <a:t>iOS SDK</a:t>
            </a:r>
          </a:p>
          <a:p>
            <a:pPr lvl="1"/>
            <a:r>
              <a:rPr lang="en-US" sz="1600" dirty="0" smtClean="0"/>
              <a:t>X Code 8.3</a:t>
            </a:r>
            <a:endParaRPr lang="en-US" sz="1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PC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en-US" sz="1600" b="1" dirty="0" smtClean="0"/>
              <a:t>IDE</a:t>
            </a:r>
          </a:p>
          <a:p>
            <a:pPr lvl="1"/>
            <a:r>
              <a:rPr lang="en-US" sz="1600" dirty="0" smtClean="0"/>
              <a:t>Visual Studio 2017</a:t>
            </a:r>
            <a:r>
              <a:rPr lang="en-US" sz="1600" dirty="0"/>
              <a:t> </a:t>
            </a:r>
            <a:r>
              <a:rPr lang="en-US" sz="1600" dirty="0" smtClean="0"/>
              <a:t>w/ Xamarin for Visual Studio or</a:t>
            </a:r>
          </a:p>
          <a:p>
            <a:pPr lvl="1"/>
            <a:r>
              <a:rPr lang="en-US" sz="1600" dirty="0" smtClean="0"/>
              <a:t>Visual Studio 2015 w/ Xamarin for Visual Studio (4.3.0.795)</a:t>
            </a:r>
          </a:p>
          <a:p>
            <a:pPr marL="0" indent="0">
              <a:buNone/>
            </a:pPr>
            <a:r>
              <a:rPr lang="en-US" sz="1600" b="1" dirty="0" smtClean="0"/>
              <a:t>Java</a:t>
            </a:r>
            <a:endParaRPr lang="en-US" sz="1600" b="1" dirty="0"/>
          </a:p>
          <a:p>
            <a:pPr lvl="1"/>
            <a:r>
              <a:rPr lang="en-US" sz="1600" dirty="0"/>
              <a:t>JDK 1.8.0_121</a:t>
            </a:r>
          </a:p>
          <a:p>
            <a:pPr marL="0" indent="0">
              <a:buNone/>
            </a:pPr>
            <a:r>
              <a:rPr lang="en-US" sz="1600" b="1" dirty="0" smtClean="0"/>
              <a:t>Android </a:t>
            </a:r>
            <a:r>
              <a:rPr lang="en-US" sz="1600" b="1" dirty="0"/>
              <a:t>SDK</a:t>
            </a:r>
          </a:p>
          <a:p>
            <a:pPr lvl="1"/>
            <a:r>
              <a:rPr lang="en-US" sz="1600" dirty="0"/>
              <a:t>Android 6.0</a:t>
            </a:r>
          </a:p>
          <a:p>
            <a:pPr marL="0" indent="0">
              <a:buNone/>
            </a:pPr>
            <a:r>
              <a:rPr lang="en-US" sz="1600" b="1" dirty="0" smtClean="0"/>
              <a:t>Mac?</a:t>
            </a:r>
          </a:p>
          <a:p>
            <a:pPr lvl="1"/>
            <a:r>
              <a:rPr lang="en-US" sz="1600" dirty="0" smtClean="0"/>
              <a:t>If you plan on testing with iOS then you need network access to a Mac w/ X Code 8.3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38989" y="6431359"/>
            <a:ext cx="11879104" cy="357454"/>
            <a:chOff x="238989" y="6431359"/>
            <a:chExt cx="11879104" cy="35745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989" y="6431359"/>
              <a:ext cx="852055" cy="256212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9944100" y="6511814"/>
              <a:ext cx="2173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" charset="0"/>
                  <a:ea typeface="Helvetica Neue" charset="0"/>
                  <a:cs typeface="Helvetica Neue" charset="0"/>
                </a:rPr>
                <a:t>info@megsoftconsulting.com</a:t>
              </a:r>
              <a:endParaRPr lang="en-US" sz="1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94987" y="6556664"/>
              <a:ext cx="201068" cy="201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214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Wifi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838200" y="1825625"/>
            <a:ext cx="5826760" cy="4351338"/>
          </a:xfrm>
        </p:spPr>
        <p:txBody>
          <a:bodyPr/>
          <a:lstStyle/>
          <a:p>
            <a:r>
              <a:rPr lang="en-US" dirty="0" smtClean="0"/>
              <a:t>SSID: </a:t>
            </a:r>
            <a:r>
              <a:rPr lang="en-US" dirty="0" err="1" smtClean="0"/>
              <a:t>MSFTGuest</a:t>
            </a:r>
            <a:endParaRPr lang="en-US" dirty="0" smtClean="0"/>
          </a:p>
          <a:p>
            <a:r>
              <a:rPr lang="en-US" dirty="0" smtClean="0"/>
              <a:t>Option: Visiting Guest</a:t>
            </a:r>
          </a:p>
          <a:p>
            <a:r>
              <a:rPr lang="en-US" dirty="0" smtClean="0"/>
              <a:t>Username: </a:t>
            </a:r>
            <a:r>
              <a:rPr lang="en-US" b="1" dirty="0" smtClean="0"/>
              <a:t>user123@hotmail.com</a:t>
            </a:r>
          </a:p>
          <a:p>
            <a:r>
              <a:rPr lang="en-US" dirty="0" smtClean="0"/>
              <a:t>Pass: </a:t>
            </a:r>
            <a:r>
              <a:rPr lang="en-US" b="1" dirty="0" smtClean="0"/>
              <a:t>1856</a:t>
            </a:r>
            <a:endParaRPr lang="en-US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238989" y="6431359"/>
            <a:ext cx="11879104" cy="357454"/>
            <a:chOff x="238989" y="6431359"/>
            <a:chExt cx="11879104" cy="35745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989" y="6431359"/>
              <a:ext cx="852055" cy="256212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9944100" y="6511814"/>
              <a:ext cx="2173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" charset="0"/>
                  <a:ea typeface="Helvetica Neue" charset="0"/>
                  <a:cs typeface="Helvetica Neue" charset="0"/>
                </a:rPr>
                <a:t>info@megsoftconsulting.com</a:t>
              </a:r>
              <a:endParaRPr lang="en-US" sz="1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94987" y="6556664"/>
              <a:ext cx="201068" cy="201068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599" y="1201499"/>
            <a:ext cx="4010413" cy="443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37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Xamarin Forms</a:t>
            </a:r>
            <a:endParaRPr lang="en-US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9116"/>
          <a:stretch/>
        </p:blipFill>
        <p:spPr>
          <a:xfrm>
            <a:off x="1556657" y="1690688"/>
            <a:ext cx="8590909" cy="43934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38989" y="6431359"/>
            <a:ext cx="11879104" cy="357454"/>
            <a:chOff x="238989" y="6431359"/>
            <a:chExt cx="11879104" cy="35745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989" y="6431359"/>
              <a:ext cx="852055" cy="256212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9944100" y="6511814"/>
              <a:ext cx="2173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" charset="0"/>
                  <a:ea typeface="Helvetica Neue" charset="0"/>
                  <a:cs typeface="Helvetica Neue" charset="0"/>
                </a:rPr>
                <a:t>info@megsoftconsulting.com</a:t>
              </a:r>
              <a:endParaRPr lang="en-US" sz="1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94987" y="6556664"/>
              <a:ext cx="201068" cy="201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96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Xamarin Forms - View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 rot="16200000">
            <a:off x="-519048" y="4924556"/>
            <a:ext cx="2034041" cy="523194"/>
          </a:xfrm>
        </p:spPr>
        <p:txBody>
          <a:bodyPr>
            <a:noAutofit/>
          </a:bodyPr>
          <a:lstStyle/>
          <a:p>
            <a:r>
              <a:rPr lang="en-US" sz="4400" dirty="0" smtClean="0"/>
              <a:t>UI</a:t>
            </a:r>
            <a:endParaRPr lang="en-US" sz="44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7" y="1681163"/>
            <a:ext cx="4769969" cy="4522010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511052"/>
          </a:xfrm>
        </p:spPr>
        <p:txBody>
          <a:bodyPr/>
          <a:lstStyle/>
          <a:p>
            <a:r>
              <a:rPr lang="en-US" dirty="0" err="1" smtClean="0"/>
              <a:t>CodeBehind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92215"/>
            <a:ext cx="4659394" cy="3684588"/>
          </a:xfrm>
        </p:spPr>
      </p:pic>
      <p:grpSp>
        <p:nvGrpSpPr>
          <p:cNvPr id="11" name="Group 10"/>
          <p:cNvGrpSpPr/>
          <p:nvPr/>
        </p:nvGrpSpPr>
        <p:grpSpPr>
          <a:xfrm>
            <a:off x="238989" y="6431359"/>
            <a:ext cx="11879104" cy="357454"/>
            <a:chOff x="238989" y="6431359"/>
            <a:chExt cx="11879104" cy="35745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989" y="6431359"/>
              <a:ext cx="852055" cy="256212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9944100" y="6511814"/>
              <a:ext cx="2173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" charset="0"/>
                  <a:ea typeface="Helvetica Neue" charset="0"/>
                  <a:cs typeface="Helvetica Neue" charset="0"/>
                </a:rPr>
                <a:t>info@megsoftconsulting.com</a:t>
              </a:r>
              <a:endParaRPr lang="en-US" sz="1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94987" y="6556664"/>
              <a:ext cx="201068" cy="201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90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38989" y="6431359"/>
            <a:ext cx="11879104" cy="357454"/>
            <a:chOff x="238989" y="6431359"/>
            <a:chExt cx="11879104" cy="35745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989" y="6431359"/>
              <a:ext cx="852055" cy="25621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944100" y="6511814"/>
              <a:ext cx="2173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" charset="0"/>
                  <a:ea typeface="Helvetica Neue" charset="0"/>
                  <a:cs typeface="Helvetica Neue" charset="0"/>
                </a:rPr>
                <a:t>info@megsoftconsulting.com</a:t>
              </a:r>
              <a:endParaRPr lang="en-US" sz="1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94987" y="6556664"/>
              <a:ext cx="201068" cy="201068"/>
            </a:xfrm>
            <a:prstGeom prst="rect">
              <a:avLst/>
            </a:prstGeom>
          </p:spPr>
        </p:pic>
      </p:grpSp>
      <p:pic>
        <p:nvPicPr>
          <p:cNvPr id="21" name="Content Placeholder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16" y="1972768"/>
            <a:ext cx="3919079" cy="301487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665016" y="3136044"/>
            <a:ext cx="3919079" cy="1851593"/>
          </a:xfrm>
          <a:prstGeom prst="rect">
            <a:avLst/>
          </a:prstGeom>
          <a:solidFill>
            <a:srgbClr val="F3F3F4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Binding Context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39954" y="2524125"/>
            <a:ext cx="1909363" cy="2421081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7005176" y="1387993"/>
            <a:ext cx="3921112" cy="3599645"/>
            <a:chOff x="6013596" y="549735"/>
            <a:chExt cx="2403474" cy="3266036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596" y="611593"/>
              <a:ext cx="2403474" cy="3204178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6883748" y="549735"/>
              <a:ext cx="931282" cy="307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</a:rPr>
                <a:t>ViewModel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076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this approach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Untestable code in the pages</a:t>
            </a:r>
          </a:p>
          <a:p>
            <a:r>
              <a:rPr lang="en-US" sz="1800" dirty="0" smtClean="0"/>
              <a:t>No separation of concerns</a:t>
            </a:r>
          </a:p>
          <a:p>
            <a:r>
              <a:rPr lang="en-US" sz="1800" dirty="0" smtClean="0"/>
              <a:t>Impossible IOC</a:t>
            </a:r>
          </a:p>
          <a:p>
            <a:r>
              <a:rPr lang="en-US" sz="1800" dirty="0" smtClean="0"/>
              <a:t>Hard to maintain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830" y="2700216"/>
            <a:ext cx="2387600" cy="21844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38989" y="6431359"/>
            <a:ext cx="11879104" cy="357454"/>
            <a:chOff x="238989" y="6431359"/>
            <a:chExt cx="11879104" cy="35745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989" y="6431359"/>
              <a:ext cx="852055" cy="256212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944100" y="6511814"/>
              <a:ext cx="2173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" charset="0"/>
                  <a:ea typeface="Helvetica Neue" charset="0"/>
                  <a:cs typeface="Helvetica Neue" charset="0"/>
                </a:rPr>
                <a:t>info@megsoftconsulting.com</a:t>
              </a:r>
              <a:endParaRPr lang="en-US" sz="1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94987" y="6556664"/>
              <a:ext cx="201068" cy="201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525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1636</TotalTime>
  <Words>338</Words>
  <Application>Microsoft Macintosh PowerPoint</Application>
  <PresentationFormat>Widescreen</PresentationFormat>
  <Paragraphs>128</Paragraphs>
  <Slides>22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Helvetica Neue</vt:lpstr>
      <vt:lpstr>Office Theme</vt:lpstr>
      <vt:lpstr>Diplomado Xamarin</vt:lpstr>
      <vt:lpstr>PowerPoint Presentation</vt:lpstr>
      <vt:lpstr>Agenda</vt:lpstr>
      <vt:lpstr>Before we begin - Checklist</vt:lpstr>
      <vt:lpstr>Wifi</vt:lpstr>
      <vt:lpstr>Xamarin Forms</vt:lpstr>
      <vt:lpstr>Xamarin Forms - View</vt:lpstr>
      <vt:lpstr>PowerPoint Presentation</vt:lpstr>
      <vt:lpstr>Problems with this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 we get for free?</vt:lpstr>
      <vt:lpstr>How do I get it?</vt:lpstr>
      <vt:lpstr>Convention over Configuration</vt:lpstr>
      <vt:lpstr>Convention over Configuration</vt:lpstr>
      <vt:lpstr>Demo</vt:lpstr>
      <vt:lpstr>Lab</vt:lpstr>
      <vt:lpstr>New Xamarin Forms App!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BOS v0.6.0</dc:title>
  <dc:creator>Hector Minaya</dc:creator>
  <cp:lastModifiedBy>Hector Minaya</cp:lastModifiedBy>
  <cp:revision>206</cp:revision>
  <dcterms:created xsi:type="dcterms:W3CDTF">2016-05-17T03:02:01Z</dcterms:created>
  <dcterms:modified xsi:type="dcterms:W3CDTF">2017-03-31T21:05:12Z</dcterms:modified>
</cp:coreProperties>
</file>